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1"/>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 id="424" r:id="rId16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50" d="100"/>
          <a:sy n="50" d="100"/>
        </p:scale>
        <p:origin x="-972" y="-3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133</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0.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7.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4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emf"/><Relationship Id="rId9" Type="http://schemas.openxmlformats.org/officeDocument/2006/relationships/image" Target="../media/image93.tiff"/></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a:t>
            </a:r>
            <a:r>
              <a:rPr lang="zh-CN" altLang="en-US" dirty="0" smtClean="0"/>
              <a:t>是</a:t>
            </a:r>
            <a:r>
              <a:rPr lang="en-US" altLang="zh-CN" dirty="0" smtClean="0"/>
              <a:t>sequence diagram</a:t>
            </a:r>
            <a:r>
              <a:rPr lang="zh-CN" altLang="en-US" dirty="0" smtClean="0"/>
              <a:t>的例子，这里主要看</a:t>
            </a:r>
            <a:r>
              <a:rPr lang="en-US" altLang="zh-CN" b="1" dirty="0" smtClean="0">
                <a:solidFill>
                  <a:srgbClr val="FF0000"/>
                </a:solidFill>
              </a:rPr>
              <a:t>opt</a:t>
            </a:r>
            <a:r>
              <a:rPr lang="zh-CN" altLang="en-US" b="1" dirty="0" smtClean="0">
                <a:solidFill>
                  <a:srgbClr val="FF0000"/>
                </a:solidFill>
              </a:rPr>
              <a:t>，</a:t>
            </a:r>
            <a:r>
              <a:rPr lang="en-US" altLang="zh-CN" b="1" dirty="0" smtClean="0">
                <a:solidFill>
                  <a:srgbClr val="FF0000"/>
                </a:solidFill>
              </a:rPr>
              <a:t>alt</a:t>
            </a:r>
            <a:r>
              <a:rPr lang="zh-CN" altLang="en-US" dirty="0" smtClean="0"/>
              <a:t>和</a:t>
            </a:r>
            <a:r>
              <a:rPr lang="en-US" altLang="zh-CN" b="1" dirty="0" smtClean="0">
                <a:solidFill>
                  <a:srgbClr val="FF0000"/>
                </a:solidFill>
              </a:rPr>
              <a:t>loop</a:t>
            </a:r>
            <a:r>
              <a:rPr lang="zh-CN" altLang="en-US" dirty="0" smtClean="0"/>
              <a:t>的用法</a:t>
            </a:r>
            <a:endParaRPr lang="en-US" altLang="zh-CN" dirty="0" smtClean="0"/>
          </a:p>
          <a:p>
            <a:pPr marL="285750" indent="-285750">
              <a:buFont typeface="Arial" panose="020B0604020202020204" pitchFamily="34" charset="0"/>
              <a:buChar char="•"/>
            </a:pPr>
            <a:r>
              <a:rPr kumimoji="1" lang="en-US" altLang="zh-CN" dirty="0" smtClean="0"/>
              <a:t>Alt</a:t>
            </a:r>
            <a:r>
              <a:rPr kumimoji="1" lang="zh-CN" altLang="en-US" dirty="0" smtClean="0"/>
              <a:t>框中，有人</a:t>
            </a:r>
            <a:r>
              <a:rPr kumimoji="1" lang="en-US" altLang="zh-CN" dirty="0" smtClean="0"/>
              <a:t>if…</a:t>
            </a:r>
            <a:r>
              <a:rPr kumimoji="1" lang="zh-CN" altLang="en-US" dirty="0" smtClean="0"/>
              <a:t>执行虚线以上的；</a:t>
            </a:r>
            <a:r>
              <a:rPr kumimoji="1" lang="en-US" altLang="zh-CN" dirty="0" smtClean="0"/>
              <a:t>else</a:t>
            </a:r>
            <a:r>
              <a:rPr kumimoji="1" lang="zh-CN" altLang="en-US" dirty="0" smtClean="0"/>
              <a:t>执行虚线以下的</a:t>
            </a:r>
            <a:endParaRPr kumimoji="1" lang="en-US" altLang="zh-CN" dirty="0" smtClean="0"/>
          </a:p>
          <a:p>
            <a:pPr marL="285750" indent="-285750">
              <a:buFont typeface="Arial" panose="020B0604020202020204" pitchFamily="34" charset="0"/>
              <a:buChar char="•"/>
            </a:pPr>
            <a:r>
              <a:rPr lang="en-US" altLang="zh-CN" dirty="0" smtClean="0"/>
              <a:t>Opt</a:t>
            </a:r>
            <a:r>
              <a:rPr lang="zh-CN" altLang="en-US" dirty="0" smtClean="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72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a:t>
            </a:r>
            <a:r>
              <a:rPr lang="zh-CN" altLang="en-US" sz="1400" dirty="0" smtClean="0"/>
              <a:t>是</a:t>
            </a:r>
            <a:r>
              <a:rPr lang="en-US" altLang="zh-CN" sz="1400" b="1" dirty="0" smtClean="0">
                <a:solidFill>
                  <a:srgbClr val="FF0000"/>
                </a:solidFill>
              </a:rPr>
              <a:t>GM requirement</a:t>
            </a:r>
            <a:r>
              <a:rPr lang="zh-CN" altLang="en-US" sz="1400" dirty="0" smtClean="0"/>
              <a:t>的例子，就</a:t>
            </a:r>
            <a:r>
              <a:rPr lang="en-US" altLang="zh-CN" sz="1400" dirty="0" smtClean="0"/>
              <a:t>GM</a:t>
            </a:r>
            <a:r>
              <a:rPr lang="zh-CN" altLang="en-US" sz="1400" dirty="0" smtClean="0"/>
              <a:t>的</a:t>
            </a:r>
            <a:r>
              <a:rPr lang="en-US" altLang="zh-CN" sz="1400" dirty="0" smtClean="0"/>
              <a:t>requirement</a:t>
            </a:r>
            <a:r>
              <a:rPr lang="zh-CN" altLang="en-US" sz="1400" dirty="0" smtClean="0"/>
              <a:t>而言，其有</a:t>
            </a:r>
            <a:r>
              <a:rPr lang="en-US" altLang="zh-CN" sz="1400" dirty="0" smtClean="0"/>
              <a:t>capability requirement</a:t>
            </a:r>
            <a:r>
              <a:rPr lang="zh-CN" altLang="en-US" sz="1400" dirty="0" smtClean="0"/>
              <a:t>和</a:t>
            </a:r>
            <a:r>
              <a:rPr lang="en-US" altLang="zh-CN" sz="1400" dirty="0" smtClean="0"/>
              <a:t>feature requirement</a:t>
            </a:r>
            <a:r>
              <a:rPr lang="zh-CN" altLang="en-US" sz="1400" dirty="0" smtClean="0"/>
              <a:t>；</a:t>
            </a:r>
            <a:endParaRPr lang="en-US" altLang="zh-CN" sz="1400" dirty="0" smtClean="0"/>
          </a:p>
          <a:p>
            <a:r>
              <a:rPr lang="en-US" altLang="zh-CN" sz="1400" dirty="0" smtClean="0"/>
              <a:t>(</a:t>
            </a:r>
            <a:r>
              <a:rPr lang="zh-CN" altLang="en-US" sz="1400" dirty="0" smtClean="0"/>
              <a:t>个人感觉这两个</a:t>
            </a:r>
            <a:r>
              <a:rPr lang="en-US" altLang="zh-CN" sz="1400" dirty="0" smtClean="0"/>
              <a:t>requirement</a:t>
            </a:r>
            <a:r>
              <a:rPr lang="zh-CN" altLang="en-US" sz="1400" dirty="0" smtClean="0"/>
              <a:t>挺像的，硬说有差别的话</a:t>
            </a:r>
            <a:r>
              <a:rPr lang="en-US" altLang="zh-CN" sz="1400" dirty="0" smtClean="0"/>
              <a:t>security/feature sequence flow/flow chart</a:t>
            </a:r>
            <a:r>
              <a:rPr lang="zh-CN" altLang="en-US" sz="1400" dirty="0" smtClean="0"/>
              <a:t>大多定义在</a:t>
            </a:r>
            <a:r>
              <a:rPr lang="en-US" altLang="zh-CN" sz="1400" dirty="0" smtClean="0"/>
              <a:t>feature</a:t>
            </a:r>
            <a:r>
              <a:rPr lang="zh-CN" altLang="en-US" sz="1400" dirty="0" smtClean="0"/>
              <a:t>中，</a:t>
            </a:r>
            <a:r>
              <a:rPr lang="en-US" altLang="zh-CN" sz="1400" dirty="0" smtClean="0"/>
              <a:t>capability</a:t>
            </a:r>
            <a:r>
              <a:rPr lang="zh-CN" altLang="en-US" sz="1400" dirty="0" smtClean="0"/>
              <a:t>中定义</a:t>
            </a:r>
            <a:r>
              <a:rPr lang="en-US" altLang="zh-CN" sz="1400" dirty="0" smtClean="0"/>
              <a:t>Hardware</a:t>
            </a:r>
            <a:r>
              <a:rPr lang="zh-CN" altLang="en-US" sz="1400" dirty="0" smtClean="0"/>
              <a:t>的部分比较多</a:t>
            </a:r>
            <a:r>
              <a:rPr lang="en-US" altLang="zh-CN" sz="1400" dirty="0" smtClean="0"/>
              <a:t>)</a:t>
            </a:r>
          </a:p>
          <a:p>
            <a:r>
              <a:rPr lang="en-US" altLang="zh-CN" sz="1400" dirty="0" smtClean="0"/>
              <a:t>---------------------------</a:t>
            </a:r>
            <a:endParaRPr lang="en-US" altLang="ja-JP" sz="1400" dirty="0" smtClean="0"/>
          </a:p>
          <a:p>
            <a:r>
              <a:rPr lang="en-US" altLang="ja-JP" sz="1400" dirty="0" smtClean="0"/>
              <a:t>Requirement example (from GM):</a:t>
            </a:r>
          </a:p>
          <a:p>
            <a:pPr marL="285750" indent="-285750">
              <a:buFont typeface="Arial" panose="020B0604020202020204" pitchFamily="34" charset="0"/>
              <a:buChar char="•"/>
            </a:pPr>
            <a:r>
              <a:rPr kumimoji="1" lang="en-US" altLang="ja-JP" sz="1400" dirty="0" smtClean="0"/>
              <a:t>Bluetooth</a:t>
            </a:r>
          </a:p>
          <a:p>
            <a:pPr marL="742950" lvl="1" indent="-285750">
              <a:buFont typeface="Arial" panose="020B0604020202020204" pitchFamily="34" charset="0"/>
              <a:buChar char="•"/>
            </a:pPr>
            <a:r>
              <a:rPr lang="en-US" altLang="ja-JP" sz="1400" dirty="0" smtClean="0"/>
              <a:t>Random number generator, to pass some entropy source test</a:t>
            </a:r>
          </a:p>
          <a:p>
            <a:pPr marL="742950" lvl="1" indent="-285750">
              <a:buFont typeface="Arial" panose="020B0604020202020204" pitchFamily="34" charset="0"/>
              <a:buChar char="•"/>
            </a:pPr>
            <a:r>
              <a:rPr kumimoji="1" lang="en-US" altLang="ja-JP" sz="1400" dirty="0" smtClean="0"/>
              <a:t>Authentication, to support numeric comparison, NOT support out-of-band </a:t>
            </a:r>
            <a:r>
              <a:rPr kumimoji="1" lang="en-US" altLang="ja-JP" sz="1400" dirty="0" err="1" smtClean="0"/>
              <a:t>auth</a:t>
            </a:r>
            <a:r>
              <a:rPr kumimoji="1" lang="en-US" altLang="ja-JP" sz="1400" dirty="0" smtClean="0"/>
              <a:t> and PIN entry </a:t>
            </a:r>
            <a:r>
              <a:rPr kumimoji="1" lang="en-US" altLang="ja-JP" sz="1400" dirty="0" err="1" smtClean="0"/>
              <a:t>auth</a:t>
            </a:r>
            <a:endParaRPr kumimoji="1" lang="en-US" altLang="ja-JP" sz="1400" dirty="0" smtClean="0"/>
          </a:p>
          <a:p>
            <a:pPr marL="285750" indent="-285750">
              <a:buFont typeface="Arial" panose="020B0604020202020204" pitchFamily="34" charset="0"/>
              <a:buChar char="•"/>
            </a:pPr>
            <a:r>
              <a:rPr lang="en-US" altLang="ja-JP" sz="1400" dirty="0" smtClean="0"/>
              <a:t>Security</a:t>
            </a:r>
          </a:p>
          <a:p>
            <a:pPr marL="742950" lvl="1" indent="-285750">
              <a:buFont typeface="Arial" panose="020B0604020202020204" pitchFamily="34" charset="0"/>
              <a:buChar char="•"/>
            </a:pPr>
            <a:r>
              <a:rPr kumimoji="1" lang="en-US" altLang="ja-JP" sz="1400" dirty="0" smtClean="0"/>
              <a:t>Controller hardening, password/serial#/salt length should be xxx, </a:t>
            </a:r>
            <a:r>
              <a:rPr kumimoji="1" lang="en-US" altLang="ja-JP" sz="1400" dirty="0" err="1" smtClean="0"/>
              <a:t>etc</a:t>
            </a:r>
            <a:endParaRPr kumimoji="1" lang="en-US" altLang="ja-JP" sz="1400" dirty="0" smtClean="0"/>
          </a:p>
          <a:p>
            <a:pPr marL="742950" lvl="1" indent="-285750">
              <a:buFont typeface="Arial" panose="020B0604020202020204" pitchFamily="34" charset="0"/>
              <a:buChar char="•"/>
            </a:pPr>
            <a:r>
              <a:rPr kumimoji="1" lang="en-US" altLang="ja-JP" sz="1400" dirty="0" smtClean="0"/>
              <a:t>Coding rules</a:t>
            </a:r>
          </a:p>
          <a:p>
            <a:pPr marL="1200150" lvl="2" indent="-285750">
              <a:buFont typeface="Arial" panose="020B0604020202020204" pitchFamily="34" charset="0"/>
              <a:buChar char="•"/>
            </a:pPr>
            <a:r>
              <a:rPr kumimoji="1" lang="en-US" altLang="ja-JP" sz="1400" dirty="0" smtClean="0"/>
              <a:t>to obey MISRA-C</a:t>
            </a:r>
            <a:r>
              <a:rPr lang="en-US" altLang="ja-JP" sz="1400" dirty="0" smtClean="0"/>
              <a:t>; </a:t>
            </a:r>
          </a:p>
          <a:p>
            <a:pPr marL="1200150" lvl="2" indent="-285750">
              <a:buFont typeface="Arial" panose="020B0604020202020204" pitchFamily="34" charset="0"/>
              <a:buChar char="•"/>
            </a:pPr>
            <a:r>
              <a:rPr lang="en-US" altLang="ja-JP" sz="1400" dirty="0" smtClean="0"/>
              <a:t>input sanitization for ASCII/UTF format inputs; </a:t>
            </a:r>
          </a:p>
          <a:p>
            <a:pPr marL="1200150" lvl="2" indent="-285750">
              <a:buFont typeface="Arial" panose="020B0604020202020204" pitchFamily="34" charset="0"/>
              <a:buChar char="•"/>
            </a:pPr>
            <a:r>
              <a:rPr lang="en-US" altLang="ja-JP" sz="1400" dirty="0" smtClean="0"/>
              <a:t>obfuscation, especially for Java app/lib; </a:t>
            </a:r>
          </a:p>
          <a:p>
            <a:pPr marL="1200150" lvl="2" indent="-285750">
              <a:buFont typeface="Arial" panose="020B0604020202020204" pitchFamily="34" charset="0"/>
              <a:buChar char="•"/>
            </a:pPr>
            <a:r>
              <a:rPr lang="en-US" altLang="ja-JP" sz="1400" dirty="0" smtClean="0"/>
              <a:t>Use secure APIs, e.g., use </a:t>
            </a:r>
            <a:r>
              <a:rPr lang="en-US" altLang="ja-JP" sz="1400" dirty="0" err="1" smtClean="0"/>
              <a:t>strncpy_s</a:t>
            </a:r>
            <a:r>
              <a:rPr lang="en-US" altLang="ja-JP" sz="1400" dirty="0" smtClean="0"/>
              <a:t>(), NOT </a:t>
            </a:r>
            <a:r>
              <a:rPr lang="en-US" altLang="ja-JP" sz="1400" dirty="0" err="1" smtClean="0"/>
              <a:t>strncpy</a:t>
            </a:r>
            <a:r>
              <a:rPr lang="en-US" altLang="ja-JP" sz="1400" dirty="0" smtClean="0"/>
              <a:t>()</a:t>
            </a:r>
          </a:p>
          <a:p>
            <a:pPr marL="742950" lvl="1" indent="-285750">
              <a:buFont typeface="Arial" panose="020B0604020202020204" pitchFamily="34" charset="0"/>
              <a:buChar char="•"/>
            </a:pPr>
            <a:r>
              <a:rPr lang="en-US" altLang="ja-JP" sz="1400" dirty="0" smtClean="0"/>
              <a:t>Cryptography, use OpenSSL</a:t>
            </a:r>
          </a:p>
          <a:p>
            <a:pPr marL="1200150" lvl="2" indent="-285750">
              <a:buFont typeface="Arial" panose="020B0604020202020204" pitchFamily="34" charset="0"/>
              <a:buChar char="•"/>
            </a:pPr>
            <a:r>
              <a:rPr lang="zh-CN" altLang="en-US" sz="1400" dirty="0" smtClean="0"/>
              <a:t>只允许</a:t>
            </a:r>
            <a:r>
              <a:rPr lang="en-US" altLang="zh-CN" sz="1400" dirty="0" smtClean="0"/>
              <a:t>lib </a:t>
            </a:r>
            <a:r>
              <a:rPr lang="en-US" altLang="zh-CN" sz="1400" dirty="0" err="1" smtClean="0"/>
              <a:t>func</a:t>
            </a:r>
            <a:r>
              <a:rPr lang="en-US" altLang="zh-CN" sz="1400" dirty="0" smtClean="0"/>
              <a:t> call, </a:t>
            </a:r>
            <a:r>
              <a:rPr lang="zh-CN" altLang="en-US" sz="1400" dirty="0" smtClean="0"/>
              <a:t>不允许</a:t>
            </a:r>
            <a:r>
              <a:rPr lang="en-US" altLang="zh-CN" sz="1400" dirty="0" smtClean="0"/>
              <a:t>shell/</a:t>
            </a:r>
            <a:r>
              <a:rPr lang="en-US" altLang="zh-CN" sz="1400" dirty="0" err="1" smtClean="0"/>
              <a:t>cmdline</a:t>
            </a:r>
            <a:r>
              <a:rPr lang="en-US" altLang="zh-CN" sz="1400" dirty="0" smtClean="0"/>
              <a:t> call</a:t>
            </a:r>
          </a:p>
          <a:p>
            <a:pPr marL="742950" lvl="1" indent="-285750">
              <a:buFont typeface="Arial" panose="020B0604020202020204" pitchFamily="34" charset="0"/>
              <a:buChar char="•"/>
            </a:pPr>
            <a:r>
              <a:rPr lang="en-US" altLang="zh-CN" sz="1400" dirty="0" smtClean="0"/>
              <a:t>Remote features</a:t>
            </a:r>
          </a:p>
          <a:p>
            <a:pPr marL="1200150" lvl="2" indent="-285750">
              <a:buFont typeface="Arial" panose="020B0604020202020204" pitchFamily="34" charset="0"/>
              <a:buChar char="•"/>
            </a:pPr>
            <a:r>
              <a:rPr lang="zh-CN" altLang="en-US" sz="1400" dirty="0" smtClean="0"/>
              <a:t>不允许</a:t>
            </a:r>
            <a:r>
              <a:rPr lang="en-US" altLang="zh-CN" sz="1400" dirty="0" smtClean="0"/>
              <a:t>Remote </a:t>
            </a:r>
            <a:r>
              <a:rPr lang="en-US" altLang="zh-CN" sz="1400" dirty="0" err="1" smtClean="0"/>
              <a:t>cmd</a:t>
            </a:r>
            <a:r>
              <a:rPr lang="en-US" altLang="zh-CN" sz="1400" dirty="0" smtClean="0"/>
              <a:t>/file access</a:t>
            </a:r>
          </a:p>
          <a:p>
            <a:pPr marL="742950" lvl="1" indent="-285750">
              <a:buFont typeface="Arial" panose="020B0604020202020204" pitchFamily="34" charset="0"/>
              <a:buChar char="•"/>
            </a:pPr>
            <a:r>
              <a:rPr lang="en-US" altLang="zh-CN" sz="1400" dirty="0" smtClean="0"/>
              <a:t>Information flow enforcement, comply with xxx standard, enforce control with Firewall rules</a:t>
            </a:r>
          </a:p>
          <a:p>
            <a:pPr marL="742950" lvl="1" indent="-285750">
              <a:buFont typeface="Arial" panose="020B0604020202020204" pitchFamily="34" charset="0"/>
              <a:buChar char="•"/>
            </a:pPr>
            <a:r>
              <a:rPr lang="en-US" altLang="zh-CN" sz="1400" dirty="0" smtClean="0"/>
              <a:t>Memory encryption, use </a:t>
            </a:r>
            <a:r>
              <a:rPr lang="en-US" altLang="zh-CN" sz="1400" dirty="0" err="1" smtClean="0"/>
              <a:t>TrustZone</a:t>
            </a:r>
            <a:r>
              <a:rPr lang="en-US" altLang="zh-CN" sz="1400" dirty="0" smtClean="0"/>
              <a:t> “secure storage”</a:t>
            </a:r>
          </a:p>
          <a:p>
            <a:pPr marL="742950" lvl="1" indent="-285750">
              <a:buFont typeface="Arial" panose="020B0604020202020204" pitchFamily="34" charset="0"/>
              <a:buChar char="•"/>
            </a:pPr>
            <a:r>
              <a:rPr lang="en-US" altLang="zh-CN" sz="1400" dirty="0" smtClean="0"/>
              <a:t>Full disk encryption, key length should be xxx, use AES, etc.</a:t>
            </a:r>
          </a:p>
          <a:p>
            <a:pPr marL="742950" lvl="1" indent="-285750">
              <a:buFont typeface="Arial" panose="020B0604020202020204" pitchFamily="34" charset="0"/>
              <a:buChar char="•"/>
            </a:pPr>
            <a:r>
              <a:rPr lang="en-US" altLang="zh-CN" sz="1400" dirty="0" smtClean="0"/>
              <a:t>Use ASLR (address space layout randomization), do stack protection (use stack canary, etc.)</a:t>
            </a:r>
          </a:p>
          <a:p>
            <a:pPr marL="285750" indent="-285750">
              <a:buFont typeface="Arial" panose="020B0604020202020204" pitchFamily="34" charset="0"/>
              <a:buChar char="•"/>
            </a:pPr>
            <a:r>
              <a:rPr lang="en-US" altLang="ja-JP" sz="1400" dirty="0" smtClean="0"/>
              <a:t>Hardware</a:t>
            </a:r>
          </a:p>
          <a:p>
            <a:pPr marL="742950" lvl="1" indent="-285750">
              <a:buFont typeface="Arial" panose="020B0604020202020204" pitchFamily="34" charset="0"/>
              <a:buChar char="•"/>
            </a:pPr>
            <a:r>
              <a:rPr lang="zh-CN" altLang="en-US" sz="1400" dirty="0" smtClean="0"/>
              <a:t>没有</a:t>
            </a:r>
            <a:r>
              <a:rPr lang="en-US" altLang="zh-CN" sz="1400" dirty="0" smtClean="0"/>
              <a:t>debug port</a:t>
            </a:r>
          </a:p>
          <a:p>
            <a:pPr marL="285750" indent="-285750">
              <a:buFont typeface="Arial" panose="020B0604020202020204" pitchFamily="34" charset="0"/>
              <a:buChar char="•"/>
            </a:pPr>
            <a:r>
              <a:rPr lang="en-US" altLang="ja-JP" sz="1400" dirty="0" smtClean="0"/>
              <a:t>…</a:t>
            </a:r>
          </a:p>
        </p:txBody>
      </p:sp>
    </p:spTree>
    <p:extLst>
      <p:ext uri="{BB962C8B-B14F-4D97-AF65-F5344CB8AC3E}">
        <p14:creationId xmlns:p14="http://schemas.microsoft.com/office/powerpoint/2010/main" val="2298312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5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smtClean="0"/>
              <a:t>下图是从</a:t>
            </a:r>
            <a:r>
              <a:rPr lang="en-US" altLang="zh-CN" dirty="0" smtClean="0"/>
              <a:t>Qualcomm document</a:t>
            </a:r>
            <a:r>
              <a:rPr lang="zh-CN" altLang="en-US" dirty="0" smtClean="0"/>
              <a:t>上截下来的，更具体的流程</a:t>
            </a:r>
            <a:r>
              <a:rPr lang="en-US" altLang="zh-CN" dirty="0" smtClean="0"/>
              <a:t>;</a:t>
            </a:r>
            <a:r>
              <a:rPr lang="zh-CN" altLang="en-US" smtClean="0"/>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a:t>
            </a:r>
            <a:r>
              <a:rPr lang="en-US" altLang="ja-JP" dirty="0" smtClean="0"/>
              <a:t>Intel’s (</a:t>
            </a:r>
            <a:r>
              <a:rPr lang="en-US" altLang="zh-CN" dirty="0" smtClean="0"/>
              <a:t>Intel</a:t>
            </a:r>
            <a:r>
              <a:rPr lang="zh-CN" altLang="en-US" dirty="0" smtClean="0"/>
              <a:t>生产然后卖芯片，</a:t>
            </a:r>
            <a:r>
              <a:rPr lang="en-US" altLang="zh-CN" dirty="0" smtClean="0"/>
              <a:t>ARM</a:t>
            </a:r>
            <a:r>
              <a:rPr lang="zh-CN" altLang="en-US" dirty="0" smtClean="0"/>
              <a:t>卖设计</a:t>
            </a:r>
            <a:r>
              <a:rPr lang="en-US" altLang="ja-JP" dirty="0" smtClean="0"/>
              <a:t>) </a:t>
            </a:r>
            <a:r>
              <a:rPr lang="en-US" altLang="ja-JP" dirty="0"/>
              <a:t>in that ARM licenses (sells) it CPU designs (i.e. Intellectual Property  or IP) to its customers who then in turn build their own chips</a:t>
            </a:r>
            <a:r>
              <a:rPr lang="en-US" altLang="ja-JP" dirty="0" smtClean="0"/>
              <a:t>.</a:t>
            </a:r>
          </a:p>
          <a:p>
            <a:r>
              <a:rPr lang="en-US" altLang="ja-JP" dirty="0" smtClean="0"/>
              <a:t>ARM licenses</a:t>
            </a:r>
            <a:r>
              <a:rPr lang="zh-CN" altLang="en-US" dirty="0" smtClean="0"/>
              <a:t>有两种，</a:t>
            </a:r>
            <a:r>
              <a:rPr lang="en-US" altLang="zh-CN" b="1" dirty="0" smtClean="0"/>
              <a:t>core licenses</a:t>
            </a:r>
            <a:r>
              <a:rPr lang="zh-CN" altLang="en-US" dirty="0" smtClean="0"/>
              <a:t>允许持有者将</a:t>
            </a:r>
            <a:r>
              <a:rPr lang="en-US" altLang="zh-CN" dirty="0" smtClean="0"/>
              <a:t>ARM core design(</a:t>
            </a:r>
            <a:r>
              <a:rPr lang="zh-CN" altLang="en-US" dirty="0" smtClean="0"/>
              <a:t>指</a:t>
            </a:r>
            <a:r>
              <a:rPr lang="en-US" altLang="zh-CN" dirty="0" smtClean="0"/>
              <a:t>ARM cortex series</a:t>
            </a:r>
            <a:r>
              <a:rPr lang="zh-CN" altLang="en-US" dirty="0" smtClean="0"/>
              <a:t>的设计</a:t>
            </a:r>
            <a:r>
              <a:rPr lang="en-US" altLang="zh-CN" dirty="0" smtClean="0"/>
              <a:t>)</a:t>
            </a:r>
            <a:r>
              <a:rPr lang="zh-CN" altLang="en-US" dirty="0" smtClean="0"/>
              <a:t>放到自己的</a:t>
            </a:r>
            <a:r>
              <a:rPr lang="en-US" altLang="zh-CN" dirty="0" err="1" smtClean="0"/>
              <a:t>SoC</a:t>
            </a:r>
            <a:r>
              <a:rPr lang="zh-CN" altLang="en-US" dirty="0" smtClean="0"/>
              <a:t>里面，但不允许持有者修改</a:t>
            </a:r>
            <a:r>
              <a:rPr lang="en-US" altLang="zh-CN" dirty="0" smtClean="0"/>
              <a:t>core design</a:t>
            </a:r>
            <a:r>
              <a:rPr lang="zh-CN" altLang="en-US" dirty="0" smtClean="0"/>
              <a:t>；</a:t>
            </a:r>
            <a:r>
              <a:rPr lang="en-US" altLang="zh-CN" b="1" dirty="0" smtClean="0"/>
              <a:t>Architectural licenses</a:t>
            </a:r>
            <a:r>
              <a:rPr lang="zh-CN" altLang="en-US" dirty="0" smtClean="0"/>
              <a:t>允许持有者设计自己的</a:t>
            </a:r>
            <a:r>
              <a:rPr lang="en-US" altLang="zh-CN" dirty="0" smtClean="0"/>
              <a:t>core</a:t>
            </a:r>
            <a:endParaRPr lang="en-US" altLang="ja-JP" dirty="0" smtClean="0"/>
          </a:p>
          <a:p>
            <a:pPr marL="285750" indent="-285750">
              <a:buFont typeface="Arial" panose="020B0604020202020204" pitchFamily="34" charset="0"/>
              <a:buChar char="•"/>
            </a:pPr>
            <a:r>
              <a:rPr lang="zh-CN" altLang="en-US" dirty="0" smtClean="0"/>
              <a:t>以</a:t>
            </a:r>
            <a:r>
              <a:rPr lang="en-US" altLang="zh-CN" dirty="0" smtClean="0"/>
              <a:t>Qualcomm</a:t>
            </a:r>
            <a:r>
              <a:rPr lang="zh-CN" altLang="en-US" dirty="0" smtClean="0"/>
              <a:t>的</a:t>
            </a:r>
            <a:r>
              <a:rPr lang="en-US" altLang="zh-CN" dirty="0" smtClean="0"/>
              <a:t>Snapdragon</a:t>
            </a:r>
            <a:r>
              <a:rPr lang="zh-CN" altLang="en-US" dirty="0" smtClean="0"/>
              <a:t>为例</a:t>
            </a:r>
            <a:endParaRPr lang="en-US" altLang="zh-CN" dirty="0" smtClean="0"/>
          </a:p>
          <a:p>
            <a:pPr marL="742950" lvl="1" indent="-285750">
              <a:buFont typeface="Arial" panose="020B0604020202020204" pitchFamily="34" charset="0"/>
              <a:buChar char="•"/>
            </a:pPr>
            <a:r>
              <a:rPr kumimoji="1" lang="en-US" altLang="zh-CN" dirty="0" smtClean="0"/>
              <a:t>Snapdragon 820 MSM8996</a:t>
            </a:r>
            <a:r>
              <a:rPr lang="zh-CN" altLang="en-US" dirty="0" smtClean="0"/>
              <a:t>是</a:t>
            </a:r>
            <a:r>
              <a:rPr lang="en-US" altLang="zh-CN" dirty="0" smtClean="0"/>
              <a:t>chip</a:t>
            </a:r>
            <a:r>
              <a:rPr lang="zh-CN" altLang="en-US" dirty="0" smtClean="0"/>
              <a:t>的全名，这个</a:t>
            </a:r>
            <a:r>
              <a:rPr lang="en-US" altLang="zh-CN" dirty="0" smtClean="0"/>
              <a:t>chip</a:t>
            </a:r>
            <a:r>
              <a:rPr lang="zh-CN" altLang="en-US" dirty="0" smtClean="0"/>
              <a:t>里面包含</a:t>
            </a:r>
            <a:r>
              <a:rPr lang="en-US" altLang="zh-CN" dirty="0" smtClean="0"/>
              <a:t>CPU</a:t>
            </a:r>
            <a:r>
              <a:rPr lang="zh-CN" altLang="en-US" dirty="0" smtClean="0"/>
              <a:t>，</a:t>
            </a:r>
            <a:r>
              <a:rPr lang="en-US" altLang="zh-CN" dirty="0" smtClean="0"/>
              <a:t>GPU</a:t>
            </a:r>
            <a:r>
              <a:rPr lang="zh-CN" altLang="en-US" dirty="0" smtClean="0"/>
              <a:t>，</a:t>
            </a:r>
            <a:r>
              <a:rPr lang="en-US" altLang="zh-CN" dirty="0" smtClean="0"/>
              <a:t>LTE</a:t>
            </a:r>
            <a:r>
              <a:rPr lang="zh-CN" altLang="en-US" dirty="0" smtClean="0"/>
              <a:t>通信</a:t>
            </a:r>
            <a:r>
              <a:rPr lang="en-US" altLang="zh-CN" dirty="0" smtClean="0"/>
              <a:t>module</a:t>
            </a:r>
            <a:r>
              <a:rPr lang="zh-CN" altLang="en-US" dirty="0" smtClean="0"/>
              <a:t>等，所以这个</a:t>
            </a:r>
            <a:r>
              <a:rPr lang="en-US" altLang="zh-CN" dirty="0" smtClean="0"/>
              <a:t>chip</a:t>
            </a:r>
            <a:r>
              <a:rPr lang="zh-CN" altLang="en-US" b="1" dirty="0" smtClean="0"/>
              <a:t>不应该被叫做</a:t>
            </a:r>
            <a:r>
              <a:rPr lang="en-US" altLang="zh-CN" b="1" dirty="0" smtClean="0"/>
              <a:t>CPU</a:t>
            </a:r>
            <a:r>
              <a:rPr lang="zh-CN" altLang="en-US" dirty="0" smtClean="0"/>
              <a:t>，而应该被叫</a:t>
            </a:r>
            <a:r>
              <a:rPr lang="en-US" altLang="zh-CN" dirty="0" smtClean="0"/>
              <a:t>Platform</a:t>
            </a:r>
            <a:r>
              <a:rPr lang="zh-CN" altLang="en-US" dirty="0" smtClean="0"/>
              <a:t>或者</a:t>
            </a:r>
            <a:r>
              <a:rPr lang="en-US" altLang="zh-CN" dirty="0" err="1" smtClean="0"/>
              <a:t>SoC</a:t>
            </a:r>
            <a:endParaRPr lang="en-US" altLang="zh-CN" dirty="0" smtClean="0"/>
          </a:p>
          <a:p>
            <a:pPr marL="742950" lvl="1" indent="-285750">
              <a:buFont typeface="Arial" panose="020B0604020202020204" pitchFamily="34" charset="0"/>
              <a:buChar char="•"/>
            </a:pPr>
            <a:r>
              <a:rPr lang="zh-CN" altLang="en-US" dirty="0" smtClean="0"/>
              <a:t>看</a:t>
            </a:r>
            <a:r>
              <a:rPr lang="en-US" altLang="zh-CN" dirty="0" smtClean="0"/>
              <a:t>Qualcomm</a:t>
            </a:r>
            <a:r>
              <a:rPr lang="zh-CN" altLang="en-US" dirty="0" smtClean="0"/>
              <a:t>官网，</a:t>
            </a:r>
            <a:r>
              <a:rPr lang="en-US" altLang="zh-CN" dirty="0"/>
              <a:t> Snapdragon 820 </a:t>
            </a:r>
            <a:r>
              <a:rPr lang="en-US" altLang="zh-CN" dirty="0" smtClean="0"/>
              <a:t>MSM8996</a:t>
            </a:r>
            <a:r>
              <a:rPr lang="zh-CN" altLang="en-US" dirty="0" smtClean="0"/>
              <a:t>的</a:t>
            </a:r>
            <a:r>
              <a:rPr lang="en-US" altLang="zh-CN" dirty="0" smtClean="0"/>
              <a:t>CPU</a:t>
            </a:r>
            <a:r>
              <a:rPr lang="zh-CN" altLang="en-US" dirty="0" smtClean="0"/>
              <a:t>叫做</a:t>
            </a:r>
            <a:r>
              <a:rPr lang="en-US" altLang="zh-CN" dirty="0" smtClean="0"/>
              <a:t>Qualcomm </a:t>
            </a:r>
            <a:r>
              <a:rPr lang="en-US" altLang="zh-CN" dirty="0" err="1" smtClean="0"/>
              <a:t>Kryo</a:t>
            </a:r>
            <a:r>
              <a:rPr lang="zh-CN" altLang="en-US" dirty="0" smtClean="0"/>
              <a:t>，用</a:t>
            </a:r>
            <a:r>
              <a:rPr lang="en-US" altLang="zh-CN" dirty="0" smtClean="0"/>
              <a:t>ARM 64 instruction set</a:t>
            </a:r>
            <a:r>
              <a:rPr lang="zh-CN" altLang="en-US" dirty="0" smtClean="0"/>
              <a:t>；换句话说就是</a:t>
            </a:r>
            <a:r>
              <a:rPr lang="en-US" altLang="zh-CN" dirty="0" smtClean="0"/>
              <a:t>Qualcomm</a:t>
            </a:r>
            <a:r>
              <a:rPr lang="zh-CN" altLang="en-US" dirty="0" smtClean="0"/>
              <a:t>买了</a:t>
            </a:r>
            <a:r>
              <a:rPr lang="en-US" altLang="zh-CN" dirty="0" smtClean="0"/>
              <a:t>ARM</a:t>
            </a:r>
            <a:r>
              <a:rPr lang="zh-CN" altLang="en-US" dirty="0" smtClean="0"/>
              <a:t>的</a:t>
            </a:r>
            <a:r>
              <a:rPr lang="en-US" altLang="zh-CN" dirty="0" smtClean="0"/>
              <a:t>architectural licenses</a:t>
            </a:r>
            <a:r>
              <a:rPr lang="zh-CN" altLang="en-US" dirty="0" smtClean="0"/>
              <a:t>，然后自己做了自己的</a:t>
            </a:r>
            <a:r>
              <a:rPr lang="en-US" altLang="zh-CN" dirty="0" smtClean="0"/>
              <a:t>CPU</a:t>
            </a:r>
            <a:endParaRPr lang="en-US" altLang="zh-CN" dirty="0"/>
          </a:p>
          <a:p>
            <a:pPr marL="742950" lvl="1" indent="-285750">
              <a:buFont typeface="Arial" panose="020B0604020202020204" pitchFamily="34" charset="0"/>
              <a:buChar char="•"/>
            </a:pPr>
            <a:r>
              <a:rPr lang="zh-CN" altLang="en-US" dirty="0" smtClean="0"/>
              <a:t>另一例子</a:t>
            </a:r>
            <a:r>
              <a:rPr lang="en-US" altLang="zh-CN" dirty="0" smtClean="0"/>
              <a:t>Qualcomm</a:t>
            </a:r>
            <a:r>
              <a:rPr lang="zh-CN" altLang="en-US" dirty="0" smtClean="0"/>
              <a:t>的</a:t>
            </a:r>
            <a:r>
              <a:rPr lang="en-US" altLang="zh-CN" dirty="0" smtClean="0"/>
              <a:t>Snapdragon 810</a:t>
            </a:r>
            <a:r>
              <a:rPr lang="zh-CN" altLang="en-US" dirty="0" smtClean="0"/>
              <a:t>的</a:t>
            </a:r>
            <a:r>
              <a:rPr lang="en-US" altLang="zh-CN" dirty="0" smtClean="0"/>
              <a:t>CPU</a:t>
            </a:r>
            <a:r>
              <a:rPr lang="zh-CN" altLang="en-US" dirty="0" smtClean="0"/>
              <a:t>是</a:t>
            </a:r>
            <a:r>
              <a:rPr lang="en-US" altLang="zh-CN" dirty="0" smtClean="0"/>
              <a:t>cortex</a:t>
            </a:r>
            <a:r>
              <a:rPr lang="zh-CN" altLang="en-US" dirty="0" smtClean="0"/>
              <a:t>，说明</a:t>
            </a:r>
            <a:r>
              <a:rPr lang="en-US" altLang="zh-CN" dirty="0" smtClean="0"/>
              <a:t>Qualcomm</a:t>
            </a:r>
            <a:r>
              <a:rPr lang="zh-CN" altLang="en-US" dirty="0" smtClean="0"/>
              <a:t>用了</a:t>
            </a:r>
            <a:r>
              <a:rPr lang="en-US" altLang="zh-CN" dirty="0" smtClean="0"/>
              <a:t>ARM core licenses</a:t>
            </a:r>
            <a:r>
              <a:rPr lang="zh-CN" altLang="en-US" dirty="0" smtClean="0"/>
              <a:t>在</a:t>
            </a:r>
            <a:r>
              <a:rPr lang="en-US" altLang="zh-CN" dirty="0" smtClean="0"/>
              <a:t>810 </a:t>
            </a:r>
            <a:r>
              <a:rPr lang="zh-CN" altLang="en-US" dirty="0" smtClean="0"/>
              <a:t>上</a:t>
            </a:r>
            <a:endParaRPr lang="en-US" altLang="zh-CN" dirty="0" smtClean="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89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24803</TotalTime>
  <Words>31171</Words>
  <Application>Microsoft Office PowerPoint</Application>
  <PresentationFormat>画面に合わせる (4:3)</PresentationFormat>
  <Paragraphs>3385</Paragraphs>
  <Slides>159</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159</vt:i4>
      </vt:variant>
    </vt:vector>
  </HeadingPairs>
  <TitlesOfParts>
    <vt:vector size="16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3181</cp:revision>
  <dcterms:created xsi:type="dcterms:W3CDTF">2016-01-14T23:49:10Z</dcterms:created>
  <dcterms:modified xsi:type="dcterms:W3CDTF">2018-07-19T02:32:32Z</dcterms:modified>
</cp:coreProperties>
</file>